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28" r:id="rId20"/>
    <p:sldId id="419" r:id="rId21"/>
    <p:sldId id="423" r:id="rId22"/>
    <p:sldId id="420" r:id="rId23"/>
    <p:sldId id="427" r:id="rId24"/>
    <p:sldId id="429" r:id="rId25"/>
    <p:sldId id="430" r:id="rId26"/>
    <p:sldId id="422" r:id="rId27"/>
    <p:sldId id="424" r:id="rId28"/>
    <p:sldId id="421" r:id="rId29"/>
    <p:sldId id="425" r:id="rId30"/>
    <p:sldId id="354" r:id="rId31"/>
    <p:sldId id="426" r:id="rId32"/>
    <p:sldId id="410" r:id="rId33"/>
    <p:sldId id="431" r:id="rId34"/>
    <p:sldId id="4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asp.at/" TargetMode="External"/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opensbli.github.io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mo-ocean.eu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2k.org/performance#lih-hfx" TargetMode="External"/><Relationship Id="rId2" Type="http://schemas.openxmlformats.org/officeDocument/2006/relationships/hyperlink" Target="http://www.castep.org/CASTEP/D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ge.ipsl.jussieu.fr/nemo/wiki/Users/ReferenceConfigurations/GYRE_PISCES" TargetMode="External"/><Relationship Id="rId4" Type="http://schemas.openxmlformats.org/officeDocument/2006/relationships/hyperlink" Target="https://www.mpinat.mpg.de/grubmueller/benc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NEMO: </a:t>
            </a:r>
            <a:r>
              <a:rPr lang="en-GB" dirty="0"/>
              <a:t>oceanographic modelling code</a:t>
            </a:r>
            <a:endParaRPr lang="en-US" dirty="0"/>
          </a:p>
          <a:p>
            <a:pPr lvl="2"/>
            <a:r>
              <a:rPr lang="en-GB" dirty="0">
                <a:hlinkClick r:id="rId6"/>
              </a:rPr>
              <a:t>https://www.nemo-ocean.eu/</a:t>
            </a:r>
            <a:endParaRPr lang="en-US" dirty="0"/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7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8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benchmarks: key comms.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benchmark: from CASTEP developers, </a:t>
            </a:r>
            <a:r>
              <a:rPr lang="en-US" dirty="0">
                <a:hlinkClick r:id="rId2"/>
              </a:rPr>
              <a:t>http://www.castep.org/CASTEP/DNA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exchange: from CP2K, </a:t>
            </a:r>
            <a:r>
              <a:rPr lang="en-US" dirty="0">
                <a:hlinkClick r:id="rId3"/>
              </a:rPr>
              <a:t>https://www.cp2k.org/performance#lih-hfx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ScaLAPACK</a:t>
            </a:r>
            <a:r>
              <a:rPr lang="en-US" dirty="0"/>
              <a:t>/BLACS – generally translates to </a:t>
            </a:r>
            <a:r>
              <a:rPr lang="en-US" dirty="0" err="1"/>
              <a:t>MPI_Allreduce</a:t>
            </a:r>
            <a:endParaRPr lang="en-US" dirty="0"/>
          </a:p>
          <a:p>
            <a:r>
              <a:rPr lang="en-US" dirty="0"/>
              <a:t>GROMACS:</a:t>
            </a:r>
          </a:p>
          <a:p>
            <a:pPr lvl="1"/>
            <a:r>
              <a:rPr lang="en-US" dirty="0" err="1"/>
              <a:t>benchPEP</a:t>
            </a:r>
            <a:r>
              <a:rPr lang="en-US" dirty="0"/>
              <a:t> (12M atoms, peptides in water): from Dept. of Theoretical and Computational Biophysics, Max Planck Institute for Multidisciplinary Sciences, Göttingen, </a:t>
            </a:r>
            <a:r>
              <a:rPr lang="en-US" dirty="0">
                <a:hlinkClick r:id="rId4"/>
              </a:rPr>
              <a:t>https://www.mpinat.mpg.de/grubmueller/bench</a:t>
            </a:r>
            <a:r>
              <a:rPr lang="en-US" dirty="0"/>
              <a:t> </a:t>
            </a:r>
            <a:endParaRPr lang="en-US" baseline="30000" dirty="0"/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/>
              <a:t>NEMO:</a:t>
            </a:r>
          </a:p>
          <a:p>
            <a:pPr lvl="1"/>
            <a:r>
              <a:rPr lang="en-GB" dirty="0"/>
              <a:t>Double gyre system in the northern hemisphere (</a:t>
            </a:r>
            <a:r>
              <a:rPr lang="en-US" dirty="0"/>
              <a:t>GYRE_PISCES benchmark): from NEMO, </a:t>
            </a:r>
            <a:r>
              <a:rPr lang="en-US" dirty="0">
                <a:hlinkClick r:id="rId5"/>
              </a:rPr>
              <a:t>https://forge.ipsl.jussieu.fr/nemo/wiki/Users/ReferenceConfigurations/GYRE_PISCES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Detached mode (2 I/O servers and 48 ocean tasks per node).</a:t>
            </a:r>
          </a:p>
          <a:p>
            <a:pPr lvl="1"/>
            <a:r>
              <a:rPr lang="en-US" dirty="0" err="1"/>
              <a:t>MPI_Allgather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r>
              <a:rPr lang="en-US" dirty="0"/>
              <a:t>, </a:t>
            </a:r>
            <a:r>
              <a:rPr lang="en-US" dirty="0" err="1"/>
              <a:t>MPI_Alltoallv</a:t>
            </a:r>
            <a:endParaRPr lang="en-US" dirty="0"/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calculation, from UK Turbulence Consortium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</a:t>
            </a:r>
            <a:r>
              <a:rPr lang="en-US" baseline="-25000" dirty="0"/>
              <a:t>2</a:t>
            </a:r>
            <a:r>
              <a:rPr lang="en-US" dirty="0"/>
              <a:t> supercell, pure DFT, from Materials Chemistry Consortium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NEMO,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CASTEP, NEMO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r>
              <a:rPr lang="en-US" dirty="0"/>
              <a:t>XIOS 2.5: NEMO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A597D5B-F835-3847-9997-8F097BBF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71B5F-FEB2-8948-A765-81E0764860CF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OFI performs better with fewer threads per task, but with more threads MPI’s reduced importance allows OFI and UCX to perform very similarly.</a:t>
            </a:r>
          </a:p>
          <a:p>
            <a:r>
              <a:rPr lang="en-US" dirty="0"/>
              <a:t>OFI and UCX profiles are similar to one another independent of number of nodes.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21A96-6351-F740-B766-EEF51030D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800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2568.39s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2867.39s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55.6%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43.1%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7.7%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4020.28s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91.8% MPI</a:t>
                      </a:r>
                    </a:p>
                    <a:p>
                      <a:r>
                        <a:rPr lang="en-US" dirty="0"/>
                        <a:t>      85.4%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3.9% Scatter</a:t>
                      </a:r>
                    </a:p>
                    <a:p>
                      <a:r>
                        <a:rPr lang="en-US" dirty="0"/>
                        <a:t>      1.9%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5764.28s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94.3% MPI</a:t>
                      </a:r>
                    </a:p>
                    <a:p>
                      <a:r>
                        <a:rPr lang="en-US" dirty="0"/>
                        <a:t>      86.8%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4.7% Scatter</a:t>
                      </a:r>
                    </a:p>
                    <a:p>
                      <a:r>
                        <a:rPr lang="en-US" dirty="0"/>
                        <a:t>      2.5%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1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MPI_Bcast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doesn’t appear for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9FAE6-2DA5-F346-8D07-EECD55FB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5CDC-71EB-9B47-AB07-EFFA8FF0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4DF997-C73C-8745-AE15-0EBD391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NEMO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for both CCE12 and GCC11.</a:t>
            </a:r>
          </a:p>
          <a:p>
            <a:r>
              <a:rPr lang="en-US" dirty="0"/>
              <a:t>Slight differences seen with 32 node jobs. UCX better than OFI:  6% (CCE12) and 3% (GCC11).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8882"/>
              </p:ext>
            </p:extLst>
          </p:nvPr>
        </p:nvGraphicFramePr>
        <p:xfrm>
          <a:off x="6318625" y="1045309"/>
          <a:ext cx="5235088" cy="482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65649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1706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1702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428 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402 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91C8B9-65CE-BE4C-B9AB-3C805CFC1D6A}"/>
              </a:ext>
            </a:extLst>
          </p:cNvPr>
          <p:cNvSpPr txBox="1"/>
          <p:nvPr/>
        </p:nvSpPr>
        <p:spPr>
          <a:xfrm>
            <a:off x="10886661" y="58332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CCE12</a:t>
            </a:r>
          </a:p>
        </p:txBody>
      </p:sp>
    </p:spTree>
    <p:extLst>
      <p:ext uri="{BB962C8B-B14F-4D97-AF65-F5344CB8AC3E}">
        <p14:creationId xmlns:p14="http://schemas.microsoft.com/office/powerpoint/2010/main" val="12332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pPr lvl="1"/>
            <a:r>
              <a:rPr lang="en-US" dirty="0"/>
              <a:t>What is the difference between </a:t>
            </a:r>
            <a:r>
              <a:rPr lang="en-US" dirty="0" err="1"/>
              <a:t>Alltoallv</a:t>
            </a:r>
            <a:r>
              <a:rPr lang="en-US" dirty="0"/>
              <a:t> in CASTEP and OSU micro-benchmarks compared to CP2K and VASP?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 in performance between OFI and UCX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14218</TotalTime>
  <Words>2147</Words>
  <Application>Microsoft Macintosh PowerPoint</Application>
  <PresentationFormat>Widescreen</PresentationFormat>
  <Paragraphs>409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benchmarks: key comms. routines</vt:lpstr>
      <vt:lpstr>Build environment summary</vt:lpstr>
      <vt:lpstr>Results and analysis</vt:lpstr>
      <vt:lpstr>CASTEP</vt:lpstr>
      <vt:lpstr>CASTEP</vt:lpstr>
      <vt:lpstr>CP2K: performance</vt:lpstr>
      <vt:lpstr>CP2K: profile</vt:lpstr>
      <vt:lpstr>GROMACS</vt:lpstr>
      <vt:lpstr>GROMACS profiling</vt:lpstr>
      <vt:lpstr>PowerPoint Presentation</vt:lpstr>
      <vt:lpstr>NEMO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174</cp:revision>
  <cp:lastPrinted>2020-04-20T13:32:50Z</cp:lastPrinted>
  <dcterms:created xsi:type="dcterms:W3CDTF">2020-04-16T08:03:05Z</dcterms:created>
  <dcterms:modified xsi:type="dcterms:W3CDTF">2022-04-07T13:54:48Z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